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906000" cy="6858000" type="A4"/>
  <p:notesSz cx="6799263" cy="9929813"/>
  <p:defaultTextStyle>
    <a:defPPr>
      <a:defRPr lang="en-US"/>
    </a:defPPr>
    <a:lvl1pPr marL="0" algn="l" defTabSz="914373" rtl="0" eaLnBrk="1" latinLnBrk="0" hangingPunct="1">
      <a:defRPr sz="1800" kern="1200">
        <a:solidFill>
          <a:schemeClr val="tx1"/>
        </a:solidFill>
        <a:latin typeface="+mn-lt"/>
        <a:ea typeface="+mn-ea"/>
        <a:cs typeface="+mn-cs"/>
      </a:defRPr>
    </a:lvl1pPr>
    <a:lvl2pPr marL="457187" algn="l" defTabSz="914373" rtl="0" eaLnBrk="1" latinLnBrk="0" hangingPunct="1">
      <a:defRPr sz="1800" kern="1200">
        <a:solidFill>
          <a:schemeClr val="tx1"/>
        </a:solidFill>
        <a:latin typeface="+mn-lt"/>
        <a:ea typeface="+mn-ea"/>
        <a:cs typeface="+mn-cs"/>
      </a:defRPr>
    </a:lvl2pPr>
    <a:lvl3pPr marL="914373" algn="l" defTabSz="914373" rtl="0" eaLnBrk="1" latinLnBrk="0" hangingPunct="1">
      <a:defRPr sz="1800" kern="1200">
        <a:solidFill>
          <a:schemeClr val="tx1"/>
        </a:solidFill>
        <a:latin typeface="+mn-lt"/>
        <a:ea typeface="+mn-ea"/>
        <a:cs typeface="+mn-cs"/>
      </a:defRPr>
    </a:lvl3pPr>
    <a:lvl4pPr marL="1371560" algn="l" defTabSz="914373" rtl="0" eaLnBrk="1" latinLnBrk="0" hangingPunct="1">
      <a:defRPr sz="1800" kern="1200">
        <a:solidFill>
          <a:schemeClr val="tx1"/>
        </a:solidFill>
        <a:latin typeface="+mn-lt"/>
        <a:ea typeface="+mn-ea"/>
        <a:cs typeface="+mn-cs"/>
      </a:defRPr>
    </a:lvl4pPr>
    <a:lvl5pPr marL="1828747" algn="l" defTabSz="914373" rtl="0" eaLnBrk="1" latinLnBrk="0" hangingPunct="1">
      <a:defRPr sz="1800" kern="1200">
        <a:solidFill>
          <a:schemeClr val="tx1"/>
        </a:solidFill>
        <a:latin typeface="+mn-lt"/>
        <a:ea typeface="+mn-ea"/>
        <a:cs typeface="+mn-cs"/>
      </a:defRPr>
    </a:lvl5pPr>
    <a:lvl6pPr marL="2285933" algn="l" defTabSz="914373" rtl="0" eaLnBrk="1" latinLnBrk="0" hangingPunct="1">
      <a:defRPr sz="1800" kern="1200">
        <a:solidFill>
          <a:schemeClr val="tx1"/>
        </a:solidFill>
        <a:latin typeface="+mn-lt"/>
        <a:ea typeface="+mn-ea"/>
        <a:cs typeface="+mn-cs"/>
      </a:defRPr>
    </a:lvl6pPr>
    <a:lvl7pPr marL="2743120" algn="l" defTabSz="914373" rtl="0" eaLnBrk="1" latinLnBrk="0" hangingPunct="1">
      <a:defRPr sz="1800" kern="1200">
        <a:solidFill>
          <a:schemeClr val="tx1"/>
        </a:solidFill>
        <a:latin typeface="+mn-lt"/>
        <a:ea typeface="+mn-ea"/>
        <a:cs typeface="+mn-cs"/>
      </a:defRPr>
    </a:lvl7pPr>
    <a:lvl8pPr marL="3200307" algn="l" defTabSz="914373" rtl="0" eaLnBrk="1" latinLnBrk="0" hangingPunct="1">
      <a:defRPr sz="1800" kern="1200">
        <a:solidFill>
          <a:schemeClr val="tx1"/>
        </a:solidFill>
        <a:latin typeface="+mn-lt"/>
        <a:ea typeface="+mn-ea"/>
        <a:cs typeface="+mn-cs"/>
      </a:defRPr>
    </a:lvl8pPr>
    <a:lvl9pPr marL="3657494" algn="l" defTabSz="91437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8563C"/>
    <a:srgbClr val="17A1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79"/>
  </p:normalViewPr>
  <p:slideViewPr>
    <p:cSldViewPr>
      <p:cViewPr varScale="1">
        <p:scale>
          <a:sx n="104" d="100"/>
          <a:sy n="104" d="100"/>
        </p:scale>
        <p:origin x="1632" y="200"/>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7"/>
            <a:ext cx="84201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85900" y="3886201"/>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7638EEF-480F-41E4-8CBB-8816B253D713}" type="datetimeFigureOut">
              <a:rPr lang="en-GB" smtClean="0"/>
              <a:t>07/09/2020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BF200B-FBF7-4667-BF49-FF6571BE55BD}" type="slidenum">
              <a:rPr lang="en-GB" smtClean="0"/>
              <a:t>‹#›</a:t>
            </a:fld>
            <a:endParaRPr lang="en-GB"/>
          </a:p>
        </p:txBody>
      </p:sp>
    </p:spTree>
    <p:extLst>
      <p:ext uri="{BB962C8B-B14F-4D97-AF65-F5344CB8AC3E}">
        <p14:creationId xmlns:p14="http://schemas.microsoft.com/office/powerpoint/2010/main" val="1173963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7638EEF-480F-41E4-8CBB-8816B253D713}" type="datetimeFigureOut">
              <a:rPr lang="en-GB" smtClean="0"/>
              <a:t>07/09/2020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BF200B-FBF7-4667-BF49-FF6571BE55BD}" type="slidenum">
              <a:rPr lang="en-GB" smtClean="0"/>
              <a:t>‹#›</a:t>
            </a:fld>
            <a:endParaRPr lang="en-GB"/>
          </a:p>
        </p:txBody>
      </p:sp>
    </p:spTree>
    <p:extLst>
      <p:ext uri="{BB962C8B-B14F-4D97-AF65-F5344CB8AC3E}">
        <p14:creationId xmlns:p14="http://schemas.microsoft.com/office/powerpoint/2010/main" val="1601171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40"/>
            <a:ext cx="2414588"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6575" y="274640"/>
            <a:ext cx="7078663"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7638EEF-480F-41E4-8CBB-8816B253D713}" type="datetimeFigureOut">
              <a:rPr lang="en-GB" smtClean="0"/>
              <a:t>07/09/2020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BF200B-FBF7-4667-BF49-FF6571BE55BD}" type="slidenum">
              <a:rPr lang="en-GB" smtClean="0"/>
              <a:t>‹#›</a:t>
            </a:fld>
            <a:endParaRPr lang="en-GB"/>
          </a:p>
        </p:txBody>
      </p:sp>
    </p:spTree>
    <p:extLst>
      <p:ext uri="{BB962C8B-B14F-4D97-AF65-F5344CB8AC3E}">
        <p14:creationId xmlns:p14="http://schemas.microsoft.com/office/powerpoint/2010/main" val="1764081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7638EEF-480F-41E4-8CBB-8816B253D713}" type="datetimeFigureOut">
              <a:rPr lang="en-GB" smtClean="0"/>
              <a:t>07/09/2020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BF200B-FBF7-4667-BF49-FF6571BE55BD}" type="slidenum">
              <a:rPr lang="en-GB" smtClean="0"/>
              <a:t>‹#›</a:t>
            </a:fld>
            <a:endParaRPr lang="en-GB"/>
          </a:p>
        </p:txBody>
      </p:sp>
    </p:spTree>
    <p:extLst>
      <p:ext uri="{BB962C8B-B14F-4D97-AF65-F5344CB8AC3E}">
        <p14:creationId xmlns:p14="http://schemas.microsoft.com/office/powerpoint/2010/main" val="4219635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7" y="4406902"/>
            <a:ext cx="84201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82507" y="2906714"/>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7638EEF-480F-41E4-8CBB-8816B253D713}" type="datetimeFigureOut">
              <a:rPr lang="en-GB" smtClean="0"/>
              <a:t>07/09/2020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BF200B-FBF7-4667-BF49-FF6571BE55BD}" type="slidenum">
              <a:rPr lang="en-GB" smtClean="0"/>
              <a:t>‹#›</a:t>
            </a:fld>
            <a:endParaRPr lang="en-GB"/>
          </a:p>
        </p:txBody>
      </p:sp>
    </p:spTree>
    <p:extLst>
      <p:ext uri="{BB962C8B-B14F-4D97-AF65-F5344CB8AC3E}">
        <p14:creationId xmlns:p14="http://schemas.microsoft.com/office/powerpoint/2010/main" val="3114553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6576" y="1600202"/>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48301" y="1600202"/>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7638EEF-480F-41E4-8CBB-8816B253D713}" type="datetimeFigureOut">
              <a:rPr lang="en-GB" smtClean="0"/>
              <a:t>07/09/2020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BF200B-FBF7-4667-BF49-FF6571BE55BD}" type="slidenum">
              <a:rPr lang="en-GB" smtClean="0"/>
              <a:t>‹#›</a:t>
            </a:fld>
            <a:endParaRPr lang="en-GB"/>
          </a:p>
        </p:txBody>
      </p:sp>
    </p:spTree>
    <p:extLst>
      <p:ext uri="{BB962C8B-B14F-4D97-AF65-F5344CB8AC3E}">
        <p14:creationId xmlns:p14="http://schemas.microsoft.com/office/powerpoint/2010/main" val="357968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95300" y="1535114"/>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032111" y="1535114"/>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7638EEF-480F-41E4-8CBB-8816B253D713}" type="datetimeFigureOut">
              <a:rPr lang="en-GB" smtClean="0"/>
              <a:t>07/09/2020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8BF200B-FBF7-4667-BF49-FF6571BE55BD}" type="slidenum">
              <a:rPr lang="en-GB" smtClean="0"/>
              <a:t>‹#›</a:t>
            </a:fld>
            <a:endParaRPr lang="en-GB"/>
          </a:p>
        </p:txBody>
      </p:sp>
    </p:spTree>
    <p:extLst>
      <p:ext uri="{BB962C8B-B14F-4D97-AF65-F5344CB8AC3E}">
        <p14:creationId xmlns:p14="http://schemas.microsoft.com/office/powerpoint/2010/main" val="3155652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7638EEF-480F-41E4-8CBB-8816B253D713}" type="datetimeFigureOut">
              <a:rPr lang="en-GB" smtClean="0"/>
              <a:t>07/09/2020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8BF200B-FBF7-4667-BF49-FF6571BE55BD}" type="slidenum">
              <a:rPr lang="en-GB" smtClean="0"/>
              <a:t>‹#›</a:t>
            </a:fld>
            <a:endParaRPr lang="en-GB"/>
          </a:p>
        </p:txBody>
      </p:sp>
    </p:spTree>
    <p:extLst>
      <p:ext uri="{BB962C8B-B14F-4D97-AF65-F5344CB8AC3E}">
        <p14:creationId xmlns:p14="http://schemas.microsoft.com/office/powerpoint/2010/main" val="3397431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638EEF-480F-41E4-8CBB-8816B253D713}" type="datetimeFigureOut">
              <a:rPr lang="en-GB" smtClean="0"/>
              <a:t>07/09/2020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8BF200B-FBF7-4667-BF49-FF6571BE55BD}" type="slidenum">
              <a:rPr lang="en-GB" smtClean="0"/>
              <a:t>‹#›</a:t>
            </a:fld>
            <a:endParaRPr lang="en-GB"/>
          </a:p>
        </p:txBody>
      </p:sp>
    </p:spTree>
    <p:extLst>
      <p:ext uri="{BB962C8B-B14F-4D97-AF65-F5344CB8AC3E}">
        <p14:creationId xmlns:p14="http://schemas.microsoft.com/office/powerpoint/2010/main" val="2076698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1" y="273050"/>
            <a:ext cx="3259006"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95301"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7638EEF-480F-41E4-8CBB-8816B253D713}" type="datetimeFigureOut">
              <a:rPr lang="en-GB" smtClean="0"/>
              <a:t>07/09/2020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BF200B-FBF7-4667-BF49-FF6571BE55BD}" type="slidenum">
              <a:rPr lang="en-GB" smtClean="0"/>
              <a:t>‹#›</a:t>
            </a:fld>
            <a:endParaRPr lang="en-GB"/>
          </a:p>
        </p:txBody>
      </p:sp>
    </p:spTree>
    <p:extLst>
      <p:ext uri="{BB962C8B-B14F-4D97-AF65-F5344CB8AC3E}">
        <p14:creationId xmlns:p14="http://schemas.microsoft.com/office/powerpoint/2010/main" val="3646004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7638EEF-480F-41E4-8CBB-8816B253D713}" type="datetimeFigureOut">
              <a:rPr lang="en-GB" smtClean="0"/>
              <a:t>07/09/2020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BF200B-FBF7-4667-BF49-FF6571BE55BD}" type="slidenum">
              <a:rPr lang="en-GB" smtClean="0"/>
              <a:t>‹#›</a:t>
            </a:fld>
            <a:endParaRPr lang="en-GB"/>
          </a:p>
        </p:txBody>
      </p:sp>
    </p:spTree>
    <p:extLst>
      <p:ext uri="{BB962C8B-B14F-4D97-AF65-F5344CB8AC3E}">
        <p14:creationId xmlns:p14="http://schemas.microsoft.com/office/powerpoint/2010/main" val="2937716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95300" y="1600202"/>
            <a:ext cx="89154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95300" y="6356352"/>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638EEF-480F-41E4-8CBB-8816B253D713}" type="datetimeFigureOut">
              <a:rPr lang="en-GB" smtClean="0"/>
              <a:t>07/09/2020</a:t>
            </a:fld>
            <a:endParaRPr lang="en-GB"/>
          </a:p>
        </p:txBody>
      </p:sp>
      <p:sp>
        <p:nvSpPr>
          <p:cNvPr id="5" name="Footer Placeholder 4"/>
          <p:cNvSpPr>
            <a:spLocks noGrp="1"/>
          </p:cNvSpPr>
          <p:nvPr>
            <p:ph type="ftr" sz="quarter" idx="3"/>
          </p:nvPr>
        </p:nvSpPr>
        <p:spPr>
          <a:xfrm>
            <a:off x="3384550" y="6356352"/>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7099300" y="6356352"/>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200B-FBF7-4667-BF49-FF6571BE55BD}" type="slidenum">
              <a:rPr lang="en-GB" smtClean="0"/>
              <a:t>‹#›</a:t>
            </a:fld>
            <a:endParaRPr lang="en-GB"/>
          </a:p>
        </p:txBody>
      </p:sp>
    </p:spTree>
    <p:extLst>
      <p:ext uri="{BB962C8B-B14F-4D97-AF65-F5344CB8AC3E}">
        <p14:creationId xmlns:p14="http://schemas.microsoft.com/office/powerpoint/2010/main" val="2017341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WM-SBS\Marketing\Map master\A4 Amberley Map-page-00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72" t="7621" r="1138" b="9260"/>
          <a:stretch/>
        </p:blipFill>
        <p:spPr bwMode="auto">
          <a:xfrm>
            <a:off x="-3689" y="402424"/>
            <a:ext cx="9909689" cy="602191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1208584" y="4285637"/>
            <a:ext cx="14400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US" sz="700" b="1" dirty="0">
                <a:solidFill>
                  <a:schemeClr val="bg1"/>
                </a:solidFill>
                <a:latin typeface="Roboto Slab" pitchFamily="2" charset="0"/>
                <a:ea typeface="Roboto Slab" pitchFamily="2" charset="0"/>
                <a:cs typeface="Arial" panose="020B0604020202020204" pitchFamily="34" charset="0"/>
              </a:rPr>
              <a:t>3</a:t>
            </a:r>
            <a:r>
              <a:rPr lang="en-GB" sz="700" b="1" dirty="0">
                <a:solidFill>
                  <a:schemeClr val="bg1"/>
                </a:solidFill>
                <a:latin typeface="Roboto Slab" pitchFamily="2" charset="0"/>
                <a:ea typeface="Roboto Slab" pitchFamily="2" charset="0"/>
                <a:cs typeface="Arial" panose="020B0604020202020204" pitchFamily="34" charset="0"/>
              </a:rPr>
              <a:t>5</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18" name="TextBox 17"/>
          <p:cNvSpPr txBox="1"/>
          <p:nvPr/>
        </p:nvSpPr>
        <p:spPr>
          <a:xfrm>
            <a:off x="1712640" y="4367681"/>
            <a:ext cx="14400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34</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19" name="TextBox 18"/>
          <p:cNvSpPr txBox="1"/>
          <p:nvPr/>
        </p:nvSpPr>
        <p:spPr>
          <a:xfrm>
            <a:off x="1865040" y="3933058"/>
            <a:ext cx="14400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1</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20" name="TextBox 19"/>
          <p:cNvSpPr txBox="1"/>
          <p:nvPr/>
        </p:nvSpPr>
        <p:spPr>
          <a:xfrm>
            <a:off x="2009040" y="4084534"/>
            <a:ext cx="14400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2</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21" name="TextBox 20"/>
          <p:cNvSpPr txBox="1"/>
          <p:nvPr/>
        </p:nvSpPr>
        <p:spPr>
          <a:xfrm>
            <a:off x="2720752" y="3781544"/>
            <a:ext cx="14400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33</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22" name="TextBox 21"/>
          <p:cNvSpPr txBox="1"/>
          <p:nvPr/>
        </p:nvSpPr>
        <p:spPr>
          <a:xfrm>
            <a:off x="2409728" y="3641295"/>
            <a:ext cx="14400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3</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23" name="TextBox 22"/>
          <p:cNvSpPr txBox="1"/>
          <p:nvPr/>
        </p:nvSpPr>
        <p:spPr>
          <a:xfrm>
            <a:off x="6825208" y="1484786"/>
            <a:ext cx="36187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24-30</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24" name="TextBox 23"/>
          <p:cNvSpPr txBox="1"/>
          <p:nvPr/>
        </p:nvSpPr>
        <p:spPr>
          <a:xfrm>
            <a:off x="3150969" y="3305429"/>
            <a:ext cx="252944"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5-10</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25" name="TextBox 24"/>
          <p:cNvSpPr txBox="1"/>
          <p:nvPr/>
        </p:nvSpPr>
        <p:spPr>
          <a:xfrm>
            <a:off x="7473280" y="2140319"/>
            <a:ext cx="36187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19-23</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26" name="TextBox 25"/>
          <p:cNvSpPr txBox="1"/>
          <p:nvPr/>
        </p:nvSpPr>
        <p:spPr>
          <a:xfrm>
            <a:off x="6797097" y="2348882"/>
            <a:ext cx="36187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14-18</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28" name="TextBox 27"/>
          <p:cNvSpPr txBox="1"/>
          <p:nvPr/>
        </p:nvSpPr>
        <p:spPr>
          <a:xfrm>
            <a:off x="776536" y="3876613"/>
            <a:ext cx="36187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36-37</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29" name="TextBox 28"/>
          <p:cNvSpPr txBox="1"/>
          <p:nvPr/>
        </p:nvSpPr>
        <p:spPr>
          <a:xfrm>
            <a:off x="3872880" y="2996954"/>
            <a:ext cx="14400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11</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30" name="TextBox 29"/>
          <p:cNvSpPr txBox="1"/>
          <p:nvPr/>
        </p:nvSpPr>
        <p:spPr>
          <a:xfrm>
            <a:off x="4795818" y="2798980"/>
            <a:ext cx="14400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12</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31" name="TextBox 30"/>
          <p:cNvSpPr txBox="1"/>
          <p:nvPr/>
        </p:nvSpPr>
        <p:spPr>
          <a:xfrm>
            <a:off x="5889104" y="2500359"/>
            <a:ext cx="14400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13</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34" name="TextBox 33"/>
          <p:cNvSpPr txBox="1"/>
          <p:nvPr/>
        </p:nvSpPr>
        <p:spPr>
          <a:xfrm>
            <a:off x="6681208" y="2629453"/>
            <a:ext cx="14400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31</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35" name="TextBox 34"/>
          <p:cNvSpPr txBox="1"/>
          <p:nvPr/>
        </p:nvSpPr>
        <p:spPr>
          <a:xfrm>
            <a:off x="3008800" y="3501010"/>
            <a:ext cx="14400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32</a:t>
            </a:r>
            <a:endParaRPr lang="en-GB" sz="800" b="1" dirty="0">
              <a:solidFill>
                <a:schemeClr val="bg1"/>
              </a:solidFill>
              <a:latin typeface="Roboto Slab" pitchFamily="2" charset="0"/>
              <a:ea typeface="Roboto Slab" pitchFamily="2" charset="0"/>
              <a:cs typeface="Arial" panose="020B0604020202020204" pitchFamily="34" charset="0"/>
            </a:endParaRPr>
          </a:p>
        </p:txBody>
      </p:sp>
      <p:sp>
        <p:nvSpPr>
          <p:cNvPr id="37" name="TextBox 36"/>
          <p:cNvSpPr txBox="1"/>
          <p:nvPr/>
        </p:nvSpPr>
        <p:spPr>
          <a:xfrm>
            <a:off x="202303" y="3565557"/>
            <a:ext cx="936105" cy="267723"/>
          </a:xfrm>
          <a:prstGeom prst="wedgeRoundRectCallout">
            <a:avLst>
              <a:gd name="adj1" fmla="val -3846"/>
              <a:gd name="adj2" fmla="val 178330"/>
              <a:gd name="adj3" fmla="val 16667"/>
            </a:avLst>
          </a:prstGeom>
          <a:solidFill>
            <a:srgbClr val="A8563C"/>
          </a:solidFill>
          <a:ln w="9525">
            <a:solidFill>
              <a:srgbClr val="000000"/>
            </a:solidFill>
          </a:ln>
        </p:spPr>
        <p:style>
          <a:lnRef idx="2">
            <a:schemeClr val="dk1"/>
          </a:lnRef>
          <a:fillRef idx="1">
            <a:schemeClr val="lt1"/>
          </a:fillRef>
          <a:effectRef idx="0">
            <a:schemeClr val="dk1"/>
          </a:effectRef>
          <a:fontRef idx="minor">
            <a:schemeClr val="dk1"/>
          </a:fontRef>
        </p:style>
        <p:txBody>
          <a:bodyPr wrap="square" lIns="36000" tIns="36000" rIns="36000" bIns="36000" rtlCol="0">
            <a:spAutoFit/>
          </a:bodyPr>
          <a:lstStyle/>
          <a:p>
            <a:pPr algn="ctr"/>
            <a:r>
              <a:rPr lang="en-GB" sz="1100" b="1" dirty="0">
                <a:solidFill>
                  <a:schemeClr val="bg1"/>
                </a:solidFill>
                <a:latin typeface="Roboto Slab" pitchFamily="2" charset="0"/>
                <a:ea typeface="Roboto Slab" pitchFamily="2" charset="0"/>
                <a:cs typeface="Arial" panose="020B0604020202020204" pitchFamily="34" charset="0"/>
              </a:rPr>
              <a:t>ENTRANCE</a:t>
            </a:r>
            <a:endParaRPr lang="en-GB" sz="700" b="1" dirty="0">
              <a:solidFill>
                <a:schemeClr val="bg1"/>
              </a:solidFill>
              <a:latin typeface="Roboto Slab" pitchFamily="2" charset="0"/>
              <a:ea typeface="Roboto Slab" pitchFamily="2" charset="0"/>
              <a:cs typeface="Arial" panose="020B0604020202020204" pitchFamily="34" charset="0"/>
            </a:endParaRPr>
          </a:p>
        </p:txBody>
      </p:sp>
      <p:grpSp>
        <p:nvGrpSpPr>
          <p:cNvPr id="7" name="Group 6"/>
          <p:cNvGrpSpPr/>
          <p:nvPr/>
        </p:nvGrpSpPr>
        <p:grpSpPr>
          <a:xfrm>
            <a:off x="2792752" y="3423347"/>
            <a:ext cx="216048" cy="198448"/>
            <a:chOff x="5961104" y="4392551"/>
            <a:chExt cx="308829" cy="258953"/>
          </a:xfrm>
        </p:grpSpPr>
        <p:sp>
          <p:nvSpPr>
            <p:cNvPr id="41" name="TextBox 40"/>
            <p:cNvSpPr txBox="1"/>
            <p:nvPr/>
          </p:nvSpPr>
          <p:spPr>
            <a:xfrm>
              <a:off x="5961104" y="4392551"/>
              <a:ext cx="308829" cy="225898"/>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endParaRPr lang="en-GB" sz="800" b="1" dirty="0">
                <a:solidFill>
                  <a:schemeClr val="bg1"/>
                </a:solidFill>
                <a:latin typeface="Arial" panose="020B0604020202020204" pitchFamily="34" charset="0"/>
                <a:cs typeface="Arial" panose="020B0604020202020204" pitchFamily="34" charset="0"/>
              </a:endParaRPr>
            </a:p>
          </p:txBody>
        </p:sp>
        <p:pic>
          <p:nvPicPr>
            <p:cNvPr id="1029" name="Picture 5" descr="C:\Users\caymen.oreilly\AppData\Local\Microsoft\Windows\Temporary Internet Files\Content.IE5\K5G6C9FK\pitr-Coffee-cup-icon[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8758" y="4417984"/>
              <a:ext cx="233520" cy="233520"/>
            </a:xfrm>
            <a:prstGeom prst="rect">
              <a:avLst/>
            </a:prstGeom>
            <a:noFill/>
            <a:extLst>
              <a:ext uri="{909E8E84-426E-40DD-AFC4-6F175D3DCCD1}">
                <a14:hiddenFill xmlns:a14="http://schemas.microsoft.com/office/drawing/2010/main">
                  <a:solidFill>
                    <a:srgbClr val="FFFFFF"/>
                  </a:solidFill>
                </a14:hiddenFill>
              </a:ext>
            </a:extLst>
          </p:spPr>
        </p:pic>
      </p:grpSp>
      <p:pic>
        <p:nvPicPr>
          <p:cNvPr id="45" name="Picture 7" descr="\\AWM-SBS\Marketing\Map master\toilet ico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85593" y="3500025"/>
            <a:ext cx="311024" cy="146947"/>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7" descr="\\AWM-SBS\Marketing\Map master\toilet ico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81728" y="3458851"/>
            <a:ext cx="311024" cy="146947"/>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7" descr="\\AWM-SBS\Marketing\Map master\toilet ico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54215" y="2597519"/>
            <a:ext cx="311024" cy="1469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WM-SBS\Marketing\Branding\AM Logos\No Background Amberley Museum colour logo 2019 Hi Res (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588" y="458819"/>
            <a:ext cx="1924573" cy="110170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AWM-SBS\Marketing\Branding\Foyle-Foundation-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17296" y="5982236"/>
            <a:ext cx="2251784" cy="409640"/>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4016880" y="4172192"/>
            <a:ext cx="5838374" cy="2039020"/>
          </a:xfrm>
          <a:prstGeom prst="rect">
            <a:avLst/>
          </a:prstGeom>
          <a:noFill/>
        </p:spPr>
        <p:txBody>
          <a:bodyPr wrap="square" rtlCol="0">
            <a:spAutoFit/>
          </a:bodyPr>
          <a:lstStyle/>
          <a:p>
            <a:r>
              <a:rPr lang="en-GB" sz="1050" dirty="0">
                <a:latin typeface="Roboto Slab" pitchFamily="2" charset="0"/>
                <a:ea typeface="Roboto Slab" pitchFamily="2" charset="0"/>
              </a:rPr>
              <a:t>Welcome to Amberley Museum’s Sculpture Trail. This is our first sculpture exhibition, which we officially opened a couple weeks before the COVID-19 closure in March. We hope that you enjoy the varied exhibits set against the backdrop of an industrial landscape shaped by chalk pits and lime kilns. </a:t>
            </a:r>
          </a:p>
          <a:p>
            <a:endParaRPr lang="en-GB" sz="1050" dirty="0">
              <a:latin typeface="Roboto Slab" pitchFamily="2" charset="0"/>
              <a:ea typeface="Roboto Slab" pitchFamily="2" charset="0"/>
            </a:endParaRPr>
          </a:p>
          <a:p>
            <a:r>
              <a:rPr lang="en-GB" sz="1050" dirty="0">
                <a:latin typeface="Roboto Slab" pitchFamily="2" charset="0"/>
                <a:ea typeface="Roboto Slab" pitchFamily="2" charset="0"/>
              </a:rPr>
              <a:t>We would like to thank all the sculptors for supporting us in this venture and allowing us to exhibit their work and hope that this will become an annual fixture in the Amberley calendar.</a:t>
            </a:r>
          </a:p>
          <a:p>
            <a:endParaRPr lang="en-GB" sz="1050" dirty="0">
              <a:latin typeface="Roboto Slab" pitchFamily="2" charset="0"/>
              <a:ea typeface="Roboto Slab" pitchFamily="2" charset="0"/>
            </a:endParaRPr>
          </a:p>
          <a:p>
            <a:r>
              <a:rPr lang="en-GB" sz="1050" dirty="0">
                <a:latin typeface="Roboto Slab" pitchFamily="2" charset="0"/>
                <a:ea typeface="Roboto Slab" pitchFamily="2" charset="0"/>
              </a:rPr>
              <a:t>To purchase any of the sculptures please enquire at the Museum entrance or contact: </a:t>
            </a:r>
          </a:p>
          <a:p>
            <a:r>
              <a:rPr lang="en-GB" sz="1050" u="sng" dirty="0">
                <a:latin typeface="Roboto Slab" pitchFamily="2" charset="0"/>
                <a:ea typeface="Roboto Slab" pitchFamily="2" charset="0"/>
              </a:rPr>
              <a:t>office@amberleymuseum.co.uk </a:t>
            </a:r>
          </a:p>
          <a:p>
            <a:r>
              <a:rPr lang="en-GB" sz="1050" u="sng" dirty="0">
                <a:latin typeface="Roboto Slab" pitchFamily="2" charset="0"/>
                <a:ea typeface="Roboto Slab" pitchFamily="2" charset="0"/>
              </a:rPr>
              <a:t>www.amberleymuseum.co.uk </a:t>
            </a:r>
          </a:p>
          <a:p>
            <a:endParaRPr lang="en-GB" sz="1100" dirty="0">
              <a:latin typeface="Roboto Slab" pitchFamily="2" charset="0"/>
              <a:ea typeface="Roboto Slab" pitchFamily="2" charset="0"/>
            </a:endParaRPr>
          </a:p>
        </p:txBody>
      </p:sp>
      <p:sp>
        <p:nvSpPr>
          <p:cNvPr id="38" name="TextBox 37"/>
          <p:cNvSpPr txBox="1"/>
          <p:nvPr/>
        </p:nvSpPr>
        <p:spPr>
          <a:xfrm>
            <a:off x="4016880" y="3499177"/>
            <a:ext cx="4572508" cy="763286"/>
          </a:xfrm>
          <a:prstGeom prst="rect">
            <a:avLst/>
          </a:prstGeom>
          <a:noFill/>
        </p:spPr>
        <p:txBody>
          <a:bodyPr wrap="square" rtlCol="0">
            <a:spAutoFit/>
          </a:bodyPr>
          <a:lstStyle/>
          <a:p>
            <a:r>
              <a:rPr lang="en-GB" sz="2400" b="1" dirty="0">
                <a:latin typeface="Roboto Slab" pitchFamily="2" charset="0"/>
                <a:ea typeface="Roboto Slab" pitchFamily="2" charset="0"/>
              </a:rPr>
              <a:t>Amberley Sculpture Trail </a:t>
            </a:r>
          </a:p>
          <a:p>
            <a:r>
              <a:rPr lang="en-GB" dirty="0">
                <a:latin typeface="Roboto Slab" pitchFamily="2" charset="0"/>
                <a:ea typeface="Roboto Slab" pitchFamily="2" charset="0"/>
              </a:rPr>
              <a:t>25</a:t>
            </a:r>
            <a:r>
              <a:rPr lang="en-GB" baseline="30000" dirty="0">
                <a:latin typeface="Roboto Slab" pitchFamily="2" charset="0"/>
                <a:ea typeface="Roboto Slab" pitchFamily="2" charset="0"/>
              </a:rPr>
              <a:t>th</a:t>
            </a:r>
            <a:r>
              <a:rPr lang="en-GB" dirty="0">
                <a:latin typeface="Roboto Slab" pitchFamily="2" charset="0"/>
                <a:ea typeface="Roboto Slab" pitchFamily="2" charset="0"/>
              </a:rPr>
              <a:t> July – 31</a:t>
            </a:r>
            <a:r>
              <a:rPr lang="en-GB" baseline="30000" dirty="0">
                <a:latin typeface="Roboto Slab" pitchFamily="2" charset="0"/>
                <a:ea typeface="Roboto Slab" pitchFamily="2" charset="0"/>
              </a:rPr>
              <a:t>st</a:t>
            </a:r>
            <a:r>
              <a:rPr lang="en-GB" dirty="0">
                <a:latin typeface="Roboto Slab" pitchFamily="2" charset="0"/>
                <a:ea typeface="Roboto Slab" pitchFamily="2" charset="0"/>
              </a:rPr>
              <a:t> October </a:t>
            </a:r>
          </a:p>
        </p:txBody>
      </p:sp>
      <p:pic>
        <p:nvPicPr>
          <p:cNvPr id="2" name="Picture 2" descr="\\AWM-SBS\Marketing\Events\2020\Sculpture Trail\Poulton Art Group logo.jpg"/>
          <p:cNvPicPr>
            <a:picLocks noChangeAspect="1" noChangeArrowheads="1"/>
          </p:cNvPicPr>
          <p:nvPr/>
        </p:nvPicPr>
        <p:blipFill rotWithShape="1">
          <a:blip r:embed="rId7">
            <a:extLst>
              <a:ext uri="{28A0092B-C50C-407E-A947-70E740481C1C}">
                <a14:useLocalDpi xmlns:a14="http://schemas.microsoft.com/office/drawing/2010/main" val="0"/>
              </a:ext>
            </a:extLst>
          </a:blip>
          <a:srcRect l="13730" t="2145" r="14175" b="89253"/>
          <a:stretch/>
        </p:blipFill>
        <p:spPr bwMode="auto">
          <a:xfrm>
            <a:off x="5658053" y="6067224"/>
            <a:ext cx="1924162" cy="324652"/>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p:cNvSpPr txBox="1"/>
          <p:nvPr/>
        </p:nvSpPr>
        <p:spPr>
          <a:xfrm>
            <a:off x="2508704" y="3261867"/>
            <a:ext cx="144000" cy="151477"/>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700" b="1" dirty="0">
                <a:solidFill>
                  <a:schemeClr val="bg1"/>
                </a:solidFill>
                <a:latin typeface="Roboto Slab" pitchFamily="2" charset="0"/>
                <a:ea typeface="Roboto Slab" pitchFamily="2" charset="0"/>
                <a:cs typeface="Arial" panose="020B0604020202020204" pitchFamily="34" charset="0"/>
              </a:rPr>
              <a:t>4</a:t>
            </a:r>
            <a:endParaRPr lang="en-GB" sz="800" b="1" dirty="0">
              <a:solidFill>
                <a:schemeClr val="bg1"/>
              </a:solidFill>
              <a:latin typeface="Roboto Slab" pitchFamily="2" charset="0"/>
              <a:ea typeface="Roboto Slab" pitchFamily="2" charset="0"/>
              <a:cs typeface="Arial" panose="020B0604020202020204" pitchFamily="34" charset="0"/>
            </a:endParaRPr>
          </a:p>
        </p:txBody>
      </p:sp>
    </p:spTree>
    <p:extLst>
      <p:ext uri="{BB962C8B-B14F-4D97-AF65-F5344CB8AC3E}">
        <p14:creationId xmlns:p14="http://schemas.microsoft.com/office/powerpoint/2010/main" val="581747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700E71-C307-4976-BB6A-D1E199FE681D}"/>
              </a:ext>
            </a:extLst>
          </p:cNvPr>
          <p:cNvGraphicFramePr>
            <a:graphicFrameLocks noGrp="1"/>
          </p:cNvGraphicFramePr>
          <p:nvPr>
            <p:extLst>
              <p:ext uri="{D42A27DB-BD31-4B8C-83A1-F6EECF244321}">
                <p14:modId xmlns:p14="http://schemas.microsoft.com/office/powerpoint/2010/main" val="1965074556"/>
              </p:ext>
            </p:extLst>
          </p:nvPr>
        </p:nvGraphicFramePr>
        <p:xfrm>
          <a:off x="128463" y="404664"/>
          <a:ext cx="9649073" cy="6189640"/>
        </p:xfrm>
        <a:graphic>
          <a:graphicData uri="http://schemas.openxmlformats.org/drawingml/2006/table">
            <a:tbl>
              <a:tblPr/>
              <a:tblGrid>
                <a:gridCol w="1375297">
                  <a:extLst>
                    <a:ext uri="{9D8B030D-6E8A-4147-A177-3AD203B41FA5}">
                      <a16:colId xmlns:a16="http://schemas.microsoft.com/office/drawing/2014/main" val="1537925976"/>
                    </a:ext>
                  </a:extLst>
                </a:gridCol>
                <a:gridCol w="1639351">
                  <a:extLst>
                    <a:ext uri="{9D8B030D-6E8A-4147-A177-3AD203B41FA5}">
                      <a16:colId xmlns:a16="http://schemas.microsoft.com/office/drawing/2014/main" val="2303249514"/>
                    </a:ext>
                  </a:extLst>
                </a:gridCol>
                <a:gridCol w="638138">
                  <a:extLst>
                    <a:ext uri="{9D8B030D-6E8A-4147-A177-3AD203B41FA5}">
                      <a16:colId xmlns:a16="http://schemas.microsoft.com/office/drawing/2014/main" val="2410724717"/>
                    </a:ext>
                  </a:extLst>
                </a:gridCol>
                <a:gridCol w="3080661">
                  <a:extLst>
                    <a:ext uri="{9D8B030D-6E8A-4147-A177-3AD203B41FA5}">
                      <a16:colId xmlns:a16="http://schemas.microsoft.com/office/drawing/2014/main" val="2063145908"/>
                    </a:ext>
                  </a:extLst>
                </a:gridCol>
                <a:gridCol w="737159">
                  <a:extLst>
                    <a:ext uri="{9D8B030D-6E8A-4147-A177-3AD203B41FA5}">
                      <a16:colId xmlns:a16="http://schemas.microsoft.com/office/drawing/2014/main" val="690421571"/>
                    </a:ext>
                  </a:extLst>
                </a:gridCol>
                <a:gridCol w="2178467">
                  <a:extLst>
                    <a:ext uri="{9D8B030D-6E8A-4147-A177-3AD203B41FA5}">
                      <a16:colId xmlns:a16="http://schemas.microsoft.com/office/drawing/2014/main" val="106611079"/>
                    </a:ext>
                  </a:extLst>
                </a:gridCol>
              </a:tblGrid>
              <a:tr h="72008">
                <a:tc>
                  <a:txBody>
                    <a:bodyPr/>
                    <a:lstStyle/>
                    <a:p>
                      <a:pPr algn="ctr" rtl="0" fontAlgn="t"/>
                      <a:r>
                        <a:rPr lang="en-GB" sz="900" b="1" dirty="0">
                          <a:effectLst/>
                          <a:latin typeface="Roboto Slab"/>
                        </a:rPr>
                        <a:t>Sculptor</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1">
                          <a:effectLst/>
                          <a:latin typeface="Roboto Slab"/>
                        </a:rPr>
                        <a:t>Name of work</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1">
                          <a:effectLst/>
                          <a:latin typeface="Roboto Slab"/>
                        </a:rPr>
                        <a:t>Price (£)</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1" dirty="0">
                          <a:effectLst/>
                          <a:latin typeface="Roboto Slab"/>
                        </a:rPr>
                        <a:t>Material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1">
                          <a:effectLst/>
                          <a:latin typeface="Roboto Slab"/>
                        </a:rPr>
                        <a:t>Location</a:t>
                      </a:r>
                      <a:br>
                        <a:rPr lang="en-GB" sz="900" b="1">
                          <a:effectLst/>
                          <a:latin typeface="Roboto Slab"/>
                        </a:rPr>
                      </a:br>
                      <a:r>
                        <a:rPr lang="en-GB" sz="900" b="1">
                          <a:effectLst/>
                          <a:latin typeface="Roboto Slab"/>
                        </a:rPr>
                        <a:t>Number</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1">
                          <a:effectLst/>
                          <a:latin typeface="Roboto Slab"/>
                        </a:rPr>
                        <a:t>Location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53163161"/>
                  </a:ext>
                </a:extLst>
              </a:tr>
              <a:tr h="143554">
                <a:tc>
                  <a:txBody>
                    <a:bodyPr/>
                    <a:lstStyle/>
                    <a:p>
                      <a:pPr algn="ctr" rtl="0" fontAlgn="t"/>
                      <a:r>
                        <a:rPr lang="en-GB" sz="900" b="0" dirty="0">
                          <a:effectLst/>
                          <a:latin typeface="Roboto Slab"/>
                        </a:rPr>
                        <a:t>Simon </a:t>
                      </a:r>
                      <a:r>
                        <a:rPr lang="en-GB" sz="900" b="0" dirty="0" err="1">
                          <a:effectLst/>
                          <a:latin typeface="Roboto Slab"/>
                        </a:rPr>
                        <a:t>Probyn</a:t>
                      </a:r>
                      <a:endParaRPr lang="en-GB" sz="900" b="0" dirty="0">
                        <a:effectLst/>
                        <a:latin typeface="Roboto Slab"/>
                      </a:endParaRP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‘Pebbles’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2750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Metalwork</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Grass opposite Office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4174114983"/>
                  </a:ext>
                </a:extLst>
              </a:tr>
              <a:tr h="127026">
                <a:tc>
                  <a:txBody>
                    <a:bodyPr/>
                    <a:lstStyle/>
                    <a:p>
                      <a:pPr algn="ctr" rtl="0" fontAlgn="t"/>
                      <a:r>
                        <a:rPr lang="en-GB" sz="900" b="0" dirty="0">
                          <a:effectLst/>
                          <a:latin typeface="Roboto Slab"/>
                        </a:rPr>
                        <a:t>Alex Smith</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‘Feel’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4200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Steel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US" sz="900" b="0" dirty="0">
                          <a:effectLst/>
                          <a:latin typeface="Roboto Slab"/>
                        </a:rPr>
                        <a:t>Grass next to Dover Cottage Pump House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768694405"/>
                  </a:ext>
                </a:extLst>
              </a:tr>
              <a:tr h="154535">
                <a:tc>
                  <a:txBody>
                    <a:bodyPr/>
                    <a:lstStyle/>
                    <a:p>
                      <a:pPr algn="ctr" rtl="0" fontAlgn="t"/>
                      <a:r>
                        <a:rPr lang="en-GB" sz="900" b="0">
                          <a:effectLst/>
                          <a:latin typeface="Roboto Slab"/>
                        </a:rPr>
                        <a:t>Alex Smith</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‘Forever’</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2200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Steel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3</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US" sz="900" b="0" dirty="0">
                          <a:effectLst/>
                          <a:latin typeface="Roboto Slab"/>
                        </a:rPr>
                        <a:t>Grass near Dando wind pump</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324359857"/>
                  </a:ext>
                </a:extLst>
              </a:tr>
              <a:tr h="143554">
                <a:tc>
                  <a:txBody>
                    <a:bodyPr/>
                    <a:lstStyle/>
                    <a:p>
                      <a:pPr algn="ctr" rtl="0" fontAlgn="t"/>
                      <a:r>
                        <a:rPr lang="en-GB" sz="900" b="0">
                          <a:effectLst/>
                          <a:latin typeface="Roboto Slab"/>
                        </a:rPr>
                        <a:t>Lester Korzilius</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‘Shift’</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solidFill>
                            <a:schemeClr val="tx1"/>
                          </a:solidFill>
                          <a:effectLst/>
                          <a:latin typeface="Roboto Slab"/>
                        </a:rPr>
                        <a:t>125</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Fibreglass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4</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Near Bus Stop </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539458022"/>
                  </a:ext>
                </a:extLst>
              </a:tr>
              <a:tr h="143554">
                <a:tc>
                  <a:txBody>
                    <a:bodyPr/>
                    <a:lstStyle/>
                    <a:p>
                      <a:pPr algn="ctr" rtl="0" fontAlgn="t"/>
                      <a:r>
                        <a:rPr lang="en-GB" sz="900" b="0">
                          <a:effectLst/>
                          <a:latin typeface="Roboto Slab"/>
                        </a:rPr>
                        <a:t>Ian Marlow</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‘Large leaf’</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1700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Stainless steel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5</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Village Green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89968901"/>
                  </a:ext>
                </a:extLst>
              </a:tr>
              <a:tr h="143554">
                <a:tc>
                  <a:txBody>
                    <a:bodyPr/>
                    <a:lstStyle/>
                    <a:p>
                      <a:pPr algn="ctr" rtl="0" fontAlgn="t"/>
                      <a:r>
                        <a:rPr lang="en-GB" sz="900" b="0">
                          <a:effectLst/>
                          <a:latin typeface="Roboto Slab"/>
                        </a:rPr>
                        <a:t>Ian Marlow</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‘White Flower’</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2100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900" b="0" dirty="0">
                          <a:effectLst/>
                          <a:latin typeface="Roboto Slab"/>
                        </a:rPr>
                        <a:t>Stainless steel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6</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Village Green </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569278765"/>
                  </a:ext>
                </a:extLst>
              </a:tr>
              <a:tr h="143554">
                <a:tc>
                  <a:txBody>
                    <a:bodyPr/>
                    <a:lstStyle/>
                    <a:p>
                      <a:pPr algn="ctr" rtl="0" fontAlgn="t"/>
                      <a:r>
                        <a:rPr lang="en-GB" sz="900" b="0">
                          <a:effectLst/>
                          <a:latin typeface="Roboto Slab"/>
                        </a:rPr>
                        <a:t>Ian Marlow</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‘Seeds’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2000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900" b="0" dirty="0">
                          <a:effectLst/>
                          <a:latin typeface="Roboto Slab"/>
                        </a:rPr>
                        <a:t>Stainless steel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7</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Village Green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924375690"/>
                  </a:ext>
                </a:extLst>
              </a:tr>
              <a:tr h="143554">
                <a:tc>
                  <a:txBody>
                    <a:bodyPr/>
                    <a:lstStyle/>
                    <a:p>
                      <a:pPr algn="ctr" rtl="0" fontAlgn="t"/>
                      <a:r>
                        <a:rPr lang="en-GB" sz="900" b="0">
                          <a:effectLst/>
                          <a:latin typeface="Roboto Slab"/>
                        </a:rPr>
                        <a:t>Ian Marlow</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‘Together’</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1100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900" b="0" dirty="0">
                          <a:effectLst/>
                          <a:latin typeface="Roboto Slab"/>
                        </a:rPr>
                        <a:t>Stainless steel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8</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Village Green </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8170943"/>
                  </a:ext>
                </a:extLst>
              </a:tr>
              <a:tr h="143554">
                <a:tc>
                  <a:txBody>
                    <a:bodyPr/>
                    <a:lstStyle/>
                    <a:p>
                      <a:pPr algn="ctr" rtl="0" fontAlgn="t"/>
                      <a:r>
                        <a:rPr lang="en-GB" sz="900" b="0">
                          <a:effectLst/>
                          <a:latin typeface="Roboto Slab"/>
                        </a:rPr>
                        <a:t>Ian Marlow</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‘Two fish’</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1100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900" b="0" dirty="0">
                          <a:effectLst/>
                          <a:latin typeface="Roboto Slab"/>
                        </a:rPr>
                        <a:t>Stainless steel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9</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Village Green </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432610931"/>
                  </a:ext>
                </a:extLst>
              </a:tr>
              <a:tr h="143554">
                <a:tc>
                  <a:txBody>
                    <a:bodyPr/>
                    <a:lstStyle/>
                    <a:p>
                      <a:pPr algn="ctr" rtl="0" fontAlgn="t"/>
                      <a:r>
                        <a:rPr lang="en-GB" sz="900" b="0">
                          <a:effectLst/>
                          <a:latin typeface="Roboto Slab"/>
                        </a:rPr>
                        <a:t>Ian Marlow</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‘Blue Cluster’</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2000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900" b="0" dirty="0">
                          <a:effectLst/>
                          <a:latin typeface="Roboto Slab"/>
                        </a:rPr>
                        <a:t>Stainless steel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Village Green </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346688375"/>
                  </a:ext>
                </a:extLst>
              </a:tr>
              <a:tr h="143554">
                <a:tc>
                  <a:txBody>
                    <a:bodyPr/>
                    <a:lstStyle/>
                    <a:p>
                      <a:pPr algn="ctr" rtl="0" fontAlgn="t"/>
                      <a:r>
                        <a:rPr lang="en-GB" sz="900" b="0">
                          <a:effectLst/>
                          <a:latin typeface="Roboto Slab"/>
                        </a:rPr>
                        <a:t>Lester Korzilius</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‘Vortex’</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500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Oxide pigment, wood, steel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11</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Tools &amp; Trades HS, Greenwood Village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804406056"/>
                  </a:ext>
                </a:extLst>
              </a:tr>
              <a:tr h="143554">
                <a:tc>
                  <a:txBody>
                    <a:bodyPr/>
                    <a:lstStyle/>
                    <a:p>
                      <a:pPr algn="ctr" rtl="0" fontAlgn="t"/>
                      <a:r>
                        <a:rPr lang="en-GB" sz="900" b="0">
                          <a:effectLst/>
                          <a:latin typeface="Roboto Slab"/>
                        </a:rPr>
                        <a:t>Cliff Palmer</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‘Jabberwock’</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3125</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Stone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12</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solidFill>
                            <a:schemeClr val="tx1"/>
                          </a:solidFill>
                          <a:effectLst/>
                          <a:latin typeface="Roboto Slab"/>
                        </a:rPr>
                        <a:t>Opposite Gin Building</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495529141"/>
                  </a:ext>
                </a:extLst>
              </a:tr>
              <a:tr h="143554">
                <a:tc>
                  <a:txBody>
                    <a:bodyPr/>
                    <a:lstStyle/>
                    <a:p>
                      <a:pPr algn="ctr" rtl="0" fontAlgn="t"/>
                      <a:r>
                        <a:rPr lang="en-GB" sz="900" b="0">
                          <a:effectLst/>
                          <a:latin typeface="Roboto Slab"/>
                        </a:rPr>
                        <a:t>Michael Joseph</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‘Serene’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2250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Metal tubing</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13</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Outside Life and Lime exhibition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630173943"/>
                  </a:ext>
                </a:extLst>
              </a:tr>
              <a:tr h="143554">
                <a:tc>
                  <a:txBody>
                    <a:bodyPr/>
                    <a:lstStyle/>
                    <a:p>
                      <a:pPr algn="ctr" rtl="0" fontAlgn="t"/>
                      <a:r>
                        <a:rPr lang="en-GB" sz="900" b="0">
                          <a:effectLst/>
                          <a:latin typeface="Roboto Slab"/>
                        </a:rPr>
                        <a:t>Paul Harvey</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‘Red Kite’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1800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Mixed metal resin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14</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Path opposite De Witt kilns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674497401"/>
                  </a:ext>
                </a:extLst>
              </a:tr>
              <a:tr h="143554">
                <a:tc>
                  <a:txBody>
                    <a:bodyPr/>
                    <a:lstStyle/>
                    <a:p>
                      <a:pPr algn="ctr" rtl="0" fontAlgn="t"/>
                      <a:r>
                        <a:rPr lang="en-GB" sz="900" b="0">
                          <a:effectLst/>
                          <a:latin typeface="Roboto Slab"/>
                        </a:rPr>
                        <a:t>Paul Harvey</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‘Raven’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1150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Mixed metal resin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15</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Path opposite De Witt kilns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7275858"/>
                  </a:ext>
                </a:extLst>
              </a:tr>
              <a:tr h="143554">
                <a:tc>
                  <a:txBody>
                    <a:bodyPr/>
                    <a:lstStyle/>
                    <a:p>
                      <a:pPr algn="ctr" rtl="0" fontAlgn="t"/>
                      <a:r>
                        <a:rPr lang="en-GB" sz="900" b="0">
                          <a:effectLst/>
                          <a:latin typeface="Roboto Slab"/>
                        </a:rPr>
                        <a:t>Paul Harvey</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‘Tawny Owl’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725</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Mixed metal resin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16</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Path opposite De Witt kilns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62497965"/>
                  </a:ext>
                </a:extLst>
              </a:tr>
              <a:tr h="143554">
                <a:tc>
                  <a:txBody>
                    <a:bodyPr/>
                    <a:lstStyle/>
                    <a:p>
                      <a:pPr algn="ctr" rtl="0" fontAlgn="t"/>
                      <a:r>
                        <a:rPr lang="en-GB" sz="900" b="0">
                          <a:effectLst/>
                          <a:latin typeface="Roboto Slab"/>
                        </a:rPr>
                        <a:t>Paul Harvey</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‘Little Owl’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335</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Mixed metal resin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17</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Path opposite De Witt kilns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542349059"/>
                  </a:ext>
                </a:extLst>
              </a:tr>
              <a:tr h="143554">
                <a:tc>
                  <a:txBody>
                    <a:bodyPr/>
                    <a:lstStyle/>
                    <a:p>
                      <a:pPr algn="ctr" rtl="0" fontAlgn="t"/>
                      <a:r>
                        <a:rPr lang="en-GB" sz="900" b="0">
                          <a:effectLst/>
                          <a:latin typeface="Roboto Slab"/>
                        </a:rPr>
                        <a:t>Paul Harvey</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‘Kestrel’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525</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Mixed metal resin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18</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Path opposite De Witt kilns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813609967"/>
                  </a:ext>
                </a:extLst>
              </a:tr>
              <a:tr h="143554">
                <a:tc>
                  <a:txBody>
                    <a:bodyPr/>
                    <a:lstStyle/>
                    <a:p>
                      <a:pPr algn="ctr" rtl="0" fontAlgn="t"/>
                      <a:r>
                        <a:rPr lang="en-GB" sz="900" b="0">
                          <a:effectLst/>
                          <a:latin typeface="Roboto Slab"/>
                        </a:rPr>
                        <a:t>Cherie Lubbock</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‘Swing Dance’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930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US" sz="900" b="0" dirty="0">
                          <a:effectLst/>
                          <a:latin typeface="Roboto Slab"/>
                        </a:rPr>
                        <a:t>Steel, rubber, plaster, orange paint</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19</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Brick Drying Shed</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7083065"/>
                  </a:ext>
                </a:extLst>
              </a:tr>
              <a:tr h="143554">
                <a:tc>
                  <a:txBody>
                    <a:bodyPr/>
                    <a:lstStyle/>
                    <a:p>
                      <a:pPr algn="ctr" rtl="0" fontAlgn="t"/>
                      <a:r>
                        <a:rPr lang="en-GB" sz="900" b="0">
                          <a:effectLst/>
                          <a:latin typeface="Roboto Slab"/>
                        </a:rPr>
                        <a:t>Cherie Lubbock</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‘Song to the Sirens’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930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Steel, pink paint</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Brick Drying Shed</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828144039"/>
                  </a:ext>
                </a:extLst>
              </a:tr>
              <a:tr h="143554">
                <a:tc>
                  <a:txBody>
                    <a:bodyPr/>
                    <a:lstStyle/>
                    <a:p>
                      <a:pPr algn="ctr" rtl="0" fontAlgn="t"/>
                      <a:r>
                        <a:rPr lang="en-GB" sz="900" b="0">
                          <a:effectLst/>
                          <a:latin typeface="Roboto Slab"/>
                        </a:rPr>
                        <a:t>Cherie Lubbock</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‘Jealousy’</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930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US" sz="900" b="0" dirty="0">
                          <a:effectLst/>
                          <a:latin typeface="Roboto Slab"/>
                        </a:rPr>
                        <a:t>Steel, red and pink paint</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21</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Brick Drying Shed</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143998132"/>
                  </a:ext>
                </a:extLst>
              </a:tr>
              <a:tr h="260523">
                <a:tc>
                  <a:txBody>
                    <a:bodyPr/>
                    <a:lstStyle/>
                    <a:p>
                      <a:pPr algn="ctr" rtl="0" fontAlgn="t"/>
                      <a:r>
                        <a:rPr lang="en-GB" sz="900" b="0">
                          <a:effectLst/>
                          <a:latin typeface="Roboto Slab"/>
                        </a:rPr>
                        <a:t>Cherie Lubbock</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‘Divine Guardian’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420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US" sz="900" b="0" dirty="0">
                          <a:effectLst/>
                          <a:latin typeface="Roboto Slab"/>
                        </a:rPr>
                        <a:t>Wood, plaster, paper, pulp, plastic, plasticine, </a:t>
                      </a:r>
                      <a:r>
                        <a:rPr lang="en-US" sz="900" b="0" dirty="0" err="1">
                          <a:effectLst/>
                          <a:latin typeface="Roboto Slab"/>
                        </a:rPr>
                        <a:t>jesmonite</a:t>
                      </a:r>
                      <a:r>
                        <a:rPr lang="en-US" sz="900" b="0" dirty="0">
                          <a:effectLst/>
                          <a:latin typeface="Roboto Slab"/>
                        </a:rPr>
                        <a:t>, white paint</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22</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Brick Drying Shed</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815055639"/>
                  </a:ext>
                </a:extLst>
              </a:tr>
              <a:tr h="82779">
                <a:tc>
                  <a:txBody>
                    <a:bodyPr/>
                    <a:lstStyle/>
                    <a:p>
                      <a:pPr algn="ctr" rtl="0" fontAlgn="t"/>
                      <a:r>
                        <a:rPr lang="en-GB" sz="900" b="0">
                          <a:effectLst/>
                          <a:latin typeface="Roboto Slab"/>
                        </a:rPr>
                        <a:t>Cherie Lubbock</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‘Tables of Delight’</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310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Wood, paper pulp, plaster, silicon, latex, plasticine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23</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Brick Drying Shed</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900558713"/>
                  </a:ext>
                </a:extLst>
              </a:tr>
              <a:tr h="143554">
                <a:tc>
                  <a:txBody>
                    <a:bodyPr/>
                    <a:lstStyle/>
                    <a:p>
                      <a:pPr algn="ctr" rtl="0" fontAlgn="t"/>
                      <a:r>
                        <a:rPr lang="en-GB" sz="900" b="0">
                          <a:effectLst/>
                          <a:latin typeface="Roboto Slab"/>
                        </a:rPr>
                        <a:t>Lester Korzilius</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‘Spectra’</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200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Acrylic, MDF</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24</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Hove Ticket Office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624948804"/>
                  </a:ext>
                </a:extLst>
              </a:tr>
              <a:tr h="143554">
                <a:tc>
                  <a:txBody>
                    <a:bodyPr/>
                    <a:lstStyle/>
                    <a:p>
                      <a:pPr algn="ctr" rtl="0" fontAlgn="t"/>
                      <a:r>
                        <a:rPr lang="en-GB" sz="900" b="0">
                          <a:effectLst/>
                          <a:latin typeface="Roboto Slab"/>
                        </a:rPr>
                        <a:t>Lester Korzilius</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‘Alternation’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70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Acrylic paint, </a:t>
                      </a:r>
                      <a:r>
                        <a:rPr lang="en-GB" sz="900" b="0" dirty="0" err="1">
                          <a:effectLst/>
                          <a:latin typeface="Roboto Slab"/>
                        </a:rPr>
                        <a:t>jesmonite</a:t>
                      </a:r>
                      <a:endParaRPr lang="en-GB" sz="900" b="0" dirty="0">
                        <a:effectLst/>
                        <a:latin typeface="Roboto Slab"/>
                      </a:endParaRP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25</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Hove Ticket Office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254365767"/>
                  </a:ext>
                </a:extLst>
              </a:tr>
              <a:tr h="143554">
                <a:tc>
                  <a:txBody>
                    <a:bodyPr/>
                    <a:lstStyle/>
                    <a:p>
                      <a:pPr algn="ctr" rtl="0" fontAlgn="t"/>
                      <a:r>
                        <a:rPr lang="en-GB" sz="900" b="0">
                          <a:effectLst/>
                          <a:latin typeface="Roboto Slab"/>
                        </a:rPr>
                        <a:t>Lester Korzilius</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‘8 Mirrors/2 oranges’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70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Steel, mirrors, oranges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26</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Hove Ticket Office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385616955"/>
                  </a:ext>
                </a:extLst>
              </a:tr>
              <a:tr h="143554">
                <a:tc>
                  <a:txBody>
                    <a:bodyPr/>
                    <a:lstStyle/>
                    <a:p>
                      <a:pPr algn="ctr" rtl="0" fontAlgn="t"/>
                      <a:r>
                        <a:rPr lang="en-GB" sz="900" b="0">
                          <a:effectLst/>
                          <a:latin typeface="Roboto Slab"/>
                        </a:rPr>
                        <a:t>Lester Korzilius</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‘Contingent’</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70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Steel, mirrors, steel wool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27</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Hove Ticket Office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315457755"/>
                  </a:ext>
                </a:extLst>
              </a:tr>
              <a:tr h="143554">
                <a:tc>
                  <a:txBody>
                    <a:bodyPr/>
                    <a:lstStyle/>
                    <a:p>
                      <a:pPr algn="ctr" rtl="0" fontAlgn="t"/>
                      <a:r>
                        <a:rPr lang="en-GB" sz="900" b="0">
                          <a:effectLst/>
                          <a:latin typeface="Roboto Slab"/>
                        </a:rPr>
                        <a:t>Lester Korzilius</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‘Before and after’</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70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Mirrors, wax, MDF</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28</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Hove Ticket Office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896646895"/>
                  </a:ext>
                </a:extLst>
              </a:tr>
              <a:tr h="0">
                <a:tc>
                  <a:txBody>
                    <a:bodyPr/>
                    <a:lstStyle/>
                    <a:p>
                      <a:pPr algn="ctr" rtl="0" fontAlgn="t"/>
                      <a:r>
                        <a:rPr lang="en-GB" sz="900" b="0">
                          <a:effectLst/>
                          <a:latin typeface="Roboto Slab"/>
                        </a:rPr>
                        <a:t>Lester Korzilius</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‘Reflections of the mind’</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70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Mirrors, steel, plaster, lemons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29</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Hove Ticket Office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765158797"/>
                  </a:ext>
                </a:extLst>
              </a:tr>
              <a:tr h="143554">
                <a:tc>
                  <a:txBody>
                    <a:bodyPr/>
                    <a:lstStyle/>
                    <a:p>
                      <a:pPr algn="ctr" rtl="0" fontAlgn="t"/>
                      <a:r>
                        <a:rPr lang="en-GB" sz="900" b="0">
                          <a:effectLst/>
                          <a:latin typeface="Roboto Slab"/>
                        </a:rPr>
                        <a:t>Lester Korzilius</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‘Pegasus’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70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US" sz="900" b="0">
                          <a:effectLst/>
                          <a:latin typeface="Roboto Slab"/>
                        </a:rPr>
                        <a:t>Blue acrylic paint, paper pulp, steel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30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Hove Ticket Office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84311800"/>
                  </a:ext>
                </a:extLst>
              </a:tr>
              <a:tr h="0">
                <a:tc>
                  <a:txBody>
                    <a:bodyPr/>
                    <a:lstStyle/>
                    <a:p>
                      <a:pPr algn="ctr" rtl="0" fontAlgn="t"/>
                      <a:r>
                        <a:rPr lang="en-GB" sz="900" b="0">
                          <a:effectLst/>
                          <a:latin typeface="Roboto Slab"/>
                        </a:rPr>
                        <a:t>Emma Nicole Straw</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‘Woven Watercolour’</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5600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Tapestry</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32</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err="1">
                          <a:effectLst/>
                          <a:latin typeface="Roboto Slab"/>
                        </a:rPr>
                        <a:t>Limeburners</a:t>
                      </a:r>
                      <a:r>
                        <a:rPr lang="en-GB" sz="900" b="0" dirty="0">
                          <a:effectLst/>
                          <a:latin typeface="Roboto Slab"/>
                        </a:rPr>
                        <a:t> Café </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825656484"/>
                  </a:ext>
                </a:extLst>
              </a:tr>
              <a:tr h="68212">
                <a:tc>
                  <a:txBody>
                    <a:bodyPr/>
                    <a:lstStyle/>
                    <a:p>
                      <a:pPr algn="ctr" rtl="0" fontAlgn="t"/>
                      <a:r>
                        <a:rPr lang="en-GB" sz="900" b="0">
                          <a:effectLst/>
                          <a:latin typeface="Roboto Slab"/>
                        </a:rPr>
                        <a:t>Sarah Blunden &amp; Ben Fraser</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‘Pea’</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8750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Wrought Iron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33</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solidFill>
                            <a:schemeClr val="tx1"/>
                          </a:solidFill>
                          <a:effectLst/>
                          <a:latin typeface="Roboto Slab"/>
                        </a:rPr>
                        <a:t>Path leading to Playground</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007812152"/>
                  </a:ext>
                </a:extLst>
              </a:tr>
              <a:tr h="143554">
                <a:tc>
                  <a:txBody>
                    <a:bodyPr/>
                    <a:lstStyle/>
                    <a:p>
                      <a:pPr algn="ctr" rtl="0" fontAlgn="t"/>
                      <a:r>
                        <a:rPr lang="en-GB" sz="900" b="0">
                          <a:effectLst/>
                          <a:latin typeface="Roboto Slab"/>
                        </a:rPr>
                        <a:t>Simon Probyn</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‘Cypress Tree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2250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Metalwork</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34</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US" sz="900" b="0" dirty="0">
                          <a:solidFill>
                            <a:schemeClr val="tx1"/>
                          </a:solidFill>
                          <a:effectLst/>
                          <a:latin typeface="Roboto Slab"/>
                        </a:rPr>
                        <a:t>No.2 Kilns upper level</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648107396"/>
                  </a:ext>
                </a:extLst>
              </a:tr>
              <a:tr h="143554">
                <a:tc>
                  <a:txBody>
                    <a:bodyPr/>
                    <a:lstStyle/>
                    <a:p>
                      <a:pPr algn="ctr" rtl="0" fontAlgn="t"/>
                      <a:r>
                        <a:rPr lang="en-GB" sz="900" b="0">
                          <a:effectLst/>
                          <a:latin typeface="Roboto Slab"/>
                        </a:rPr>
                        <a:t>Simon Probyn</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‘Flame’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2375</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Metalwork</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35</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US" sz="900" b="0" dirty="0">
                          <a:solidFill>
                            <a:schemeClr val="tx1"/>
                          </a:solidFill>
                          <a:effectLst/>
                          <a:latin typeface="Roboto Slab"/>
                        </a:rPr>
                        <a:t>Grass at top of steps, above No1 Kilns</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593296475"/>
                  </a:ext>
                </a:extLst>
              </a:tr>
              <a:tr h="186568">
                <a:tc>
                  <a:txBody>
                    <a:bodyPr/>
                    <a:lstStyle/>
                    <a:p>
                      <a:pPr algn="ctr" rtl="0" fontAlgn="t"/>
                      <a:r>
                        <a:rPr lang="en-GB" sz="900" b="0">
                          <a:effectLst/>
                          <a:latin typeface="Roboto Slab"/>
                        </a:rPr>
                        <a:t>Cherie Lubbock</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US" sz="900" b="0">
                          <a:effectLst/>
                          <a:latin typeface="Roboto Slab"/>
                        </a:rPr>
                        <a:t>‘High Priest to the moon’</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a:effectLst/>
                          <a:latin typeface="Roboto Slab"/>
                        </a:rPr>
                        <a:t>180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US" sz="900" b="0">
                          <a:effectLst/>
                          <a:latin typeface="Roboto Slab"/>
                        </a:rPr>
                        <a:t>Plastic, wood, string, silk, plasticine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36</a:t>
                      </a:r>
                    </a:p>
                  </a:txBody>
                  <a:tcPr marL="13621" marR="13621" marT="9081" marB="908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t"/>
                      <a:r>
                        <a:rPr lang="en-GB" sz="900" b="0" dirty="0">
                          <a:effectLst/>
                          <a:latin typeface="Roboto Slab"/>
                        </a:rPr>
                        <a:t>Shop</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736668960"/>
                  </a:ext>
                </a:extLst>
              </a:tr>
              <a:tr h="143554">
                <a:tc>
                  <a:txBody>
                    <a:bodyPr/>
                    <a:lstStyle/>
                    <a:p>
                      <a:pPr algn="ctr" rtl="0" fontAlgn="t"/>
                      <a:r>
                        <a:rPr lang="en-GB" sz="900" b="0">
                          <a:effectLst/>
                          <a:latin typeface="Roboto Slab"/>
                        </a:rPr>
                        <a:t>Cherie Lubbock</a:t>
                      </a:r>
                    </a:p>
                  </a:txBody>
                  <a:tcPr marL="13621" marR="13621" marT="9081" marB="9081">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r>
                        <a:rPr lang="en-US" sz="900" b="0">
                          <a:effectLst/>
                          <a:latin typeface="Roboto Slab"/>
                        </a:rPr>
                        <a:t>‘Raised to lift the roof’</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r>
                        <a:rPr lang="en-GB" sz="900" b="0">
                          <a:effectLst/>
                          <a:latin typeface="Roboto Slab"/>
                        </a:rPr>
                        <a:t>180</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r>
                        <a:rPr lang="en-GB" sz="900" b="0">
                          <a:effectLst/>
                          <a:latin typeface="Roboto Slab"/>
                        </a:rPr>
                        <a:t>Foam, wood, plasticine, wire</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r>
                        <a:rPr lang="en-GB" sz="900" b="0">
                          <a:effectLst/>
                          <a:latin typeface="Roboto Slab"/>
                        </a:rPr>
                        <a:t>37</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r>
                        <a:rPr lang="en-GB" sz="900" b="0" dirty="0">
                          <a:effectLst/>
                          <a:latin typeface="Roboto Slab"/>
                        </a:rPr>
                        <a:t>Shop</a:t>
                      </a:r>
                    </a:p>
                  </a:txBody>
                  <a:tcPr marL="13621" marR="13621" marT="9081" marB="9081">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1723533"/>
                  </a:ext>
                </a:extLst>
              </a:tr>
            </a:tbl>
          </a:graphicData>
        </a:graphic>
      </p:graphicFrame>
      <p:sp>
        <p:nvSpPr>
          <p:cNvPr id="5" name="TextBox 4">
            <a:extLst>
              <a:ext uri="{FF2B5EF4-FFF2-40B4-BE49-F238E27FC236}">
                <a16:creationId xmlns:a16="http://schemas.microsoft.com/office/drawing/2014/main" id="{1C58FE0F-3522-42EC-AD28-38FFBC11BAB3}"/>
              </a:ext>
            </a:extLst>
          </p:cNvPr>
          <p:cNvSpPr txBox="1"/>
          <p:nvPr/>
        </p:nvSpPr>
        <p:spPr>
          <a:xfrm>
            <a:off x="128463" y="35332"/>
            <a:ext cx="9649073" cy="646331"/>
          </a:xfrm>
          <a:prstGeom prst="rect">
            <a:avLst/>
          </a:prstGeom>
          <a:noFill/>
        </p:spPr>
        <p:txBody>
          <a:bodyPr wrap="square" rtlCol="0">
            <a:spAutoFit/>
          </a:bodyPr>
          <a:lstStyle/>
          <a:p>
            <a:pPr algn="ctr"/>
            <a:r>
              <a:rPr lang="en-GB" sz="1800" b="1" dirty="0">
                <a:effectLst/>
                <a:latin typeface="Roboto Slab"/>
                <a:ea typeface="Calibri" panose="020F0502020204030204" pitchFamily="34" charset="0"/>
                <a:cs typeface="Times New Roman" panose="02020603050405020304" pitchFamily="18" charset="0"/>
              </a:rPr>
              <a:t>Amberley Sculpture Trail – Sculpture Information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en-GB" dirty="0"/>
          </a:p>
        </p:txBody>
      </p:sp>
    </p:spTree>
    <p:extLst>
      <p:ext uri="{BB962C8B-B14F-4D97-AF65-F5344CB8AC3E}">
        <p14:creationId xmlns:p14="http://schemas.microsoft.com/office/powerpoint/2010/main" val="13869345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1546</TotalTime>
  <Words>722</Words>
  <Application>Microsoft Macintosh PowerPoint</Application>
  <PresentationFormat>A4 Paper (210x297 mm)</PresentationFormat>
  <Paragraphs>250</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Roboto Slab</vt:lpstr>
      <vt:lpstr>Office Theme</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Caymen OReilly</dc:creator>
  <cp:lastModifiedBy>Caymen O'Reilly</cp:lastModifiedBy>
  <cp:revision>28</cp:revision>
  <cp:lastPrinted>2020-07-23T08:35:45Z</cp:lastPrinted>
  <dcterms:created xsi:type="dcterms:W3CDTF">2020-03-10T11:31:44Z</dcterms:created>
  <dcterms:modified xsi:type="dcterms:W3CDTF">2020-09-07T06:49:24Z</dcterms:modified>
</cp:coreProperties>
</file>